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Fontdiner Swanky"/>
      <p:regular r:id="rId31"/>
    </p:embeddedFont>
    <p:embeddedFont>
      <p:font typeface="Average"/>
      <p:regular r:id="rId32"/>
    </p:embeddedFont>
    <p:embeddedFont>
      <p:font typeface="Oswald"/>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ontdinerSwanky-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Oswald-regular.fntdata"/><Relationship Id="rId10" Type="http://schemas.openxmlformats.org/officeDocument/2006/relationships/slide" Target="slides/slide5.xml"/><Relationship Id="rId32" Type="http://schemas.openxmlformats.org/officeDocument/2006/relationships/font" Target="fonts/Average-regular.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swald-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4ecae0f53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4ecae0f53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4ecae0f5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4ecae0f5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4ecae0f53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4ecae0f53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4ecae0f53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4ecae0f53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4ecae0f53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4ecae0f53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55e53885d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55e53885d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55e53885d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55e53885d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4ecae0f5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4ecae0f5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55e53885d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55e53885d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54f2c28d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54f2c28d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5550ff78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5550ff78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4ecae0f53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4ecae0f53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4f194455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4f194455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4ecae0f53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4ecae0f53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54ecae0f53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4ecae0f53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01d622af5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01d622af5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4ecae0f5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4ecae0f5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501d622af5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501d622af5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54ecae0f5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54ecae0f5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54ecae0f53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54ecae0f53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4ecae0f53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4ecae0f53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54ecae0f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4ecae0f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54ecae0f5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54ecae0f5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54ecae0f53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4ecae0f53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www.youtube.com/watch?v=VkTRcTyDSyk" TargetMode="Externa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5UxCUuk4CEs" TargetMode="Externa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youtube.com/watch?v=lygwyjyTtqE" TargetMode="Externa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quora.com/What-is-the-moon-role-in-tidal-energy" TargetMode="External"/><Relationship Id="rId4" Type="http://schemas.openxmlformats.org/officeDocument/2006/relationships/hyperlink" Target="https://www.oceanenergy-europe.eu/ocean-energy/" TargetMode="External"/><Relationship Id="rId11" Type="http://schemas.openxmlformats.org/officeDocument/2006/relationships/hyperlink" Target="https://www.youtube.com/watch?v=m7ImT4CdcPo" TargetMode="External"/><Relationship Id="rId10" Type="http://schemas.openxmlformats.org/officeDocument/2006/relationships/hyperlink" Target="https://upload.wikimedia.org/wikipedia/commons/a/a7/Barrow_Offshore_wind_turbines_NR.jpg" TargetMode="External"/><Relationship Id="rId9" Type="http://schemas.openxmlformats.org/officeDocument/2006/relationships/hyperlink" Target="https://cdn.pixabay.com/photo/2016/12/17/14/33/wave-1913559_960_720.jpg" TargetMode="External"/><Relationship Id="rId5" Type="http://schemas.openxmlformats.org/officeDocument/2006/relationships/hyperlink" Target="http://www.aquaret.com/images/stories/aquaret/wave-600.jpg" TargetMode="External"/><Relationship Id="rId6" Type="http://schemas.openxmlformats.org/officeDocument/2006/relationships/hyperlink" Target="https://www.youtube.com/watch?v=Yt7uxwiFcMw" TargetMode="External"/><Relationship Id="rId7" Type="http://schemas.openxmlformats.org/officeDocument/2006/relationships/hyperlink" Target="https://www.youtube.com/watch?v=VkTRcTyDSyk" TargetMode="External"/><Relationship Id="rId8" Type="http://schemas.openxmlformats.org/officeDocument/2006/relationships/hyperlink" Target="http://1.bp.blogspot.com/-nyb-Kwm0ZDo/UZz_mHfeaLI/AAAAAAAAHiY/eJBhS2xbrCQ/s1600/vuorovesi.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Yt7uxwiFcMw" TargetMode="Externa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7ZN5CthZhvg" TargetMode="Externa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Kuvahaun tulos haulle marine energy" id="59" name="Google Shape;59;p13"/>
          <p:cNvPicPr preferRelativeResize="0"/>
          <p:nvPr/>
        </p:nvPicPr>
        <p:blipFill>
          <a:blip r:embed="rId3">
            <a:alphaModFix amt="52999"/>
          </a:blip>
          <a:stretch>
            <a:fillRect/>
          </a:stretch>
        </p:blipFill>
        <p:spPr>
          <a:xfrm>
            <a:off x="0" y="-60500"/>
            <a:ext cx="9144000" cy="5204000"/>
          </a:xfrm>
          <a:prstGeom prst="rect">
            <a:avLst/>
          </a:prstGeom>
          <a:noFill/>
          <a:ln>
            <a:noFill/>
          </a:ln>
        </p:spPr>
      </p:pic>
      <p:sp>
        <p:nvSpPr>
          <p:cNvPr id="60" name="Google Shape;60;p13"/>
          <p:cNvSpPr txBox="1"/>
          <p:nvPr/>
        </p:nvSpPr>
        <p:spPr>
          <a:xfrm>
            <a:off x="0" y="1789339"/>
            <a:ext cx="9144000" cy="156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i" sz="8000">
                <a:solidFill>
                  <a:srgbClr val="FFFFFF"/>
                </a:solidFill>
                <a:latin typeface="Fontdiner Swanky"/>
                <a:ea typeface="Fontdiner Swanky"/>
                <a:cs typeface="Fontdiner Swanky"/>
                <a:sym typeface="Fontdiner Swanky"/>
              </a:rPr>
              <a:t>Marine Energy</a:t>
            </a:r>
            <a:endParaRPr sz="8000">
              <a:solidFill>
                <a:srgbClr val="FFFFFF"/>
              </a:solidFill>
              <a:latin typeface="Fontdiner Swanky"/>
              <a:ea typeface="Fontdiner Swanky"/>
              <a:cs typeface="Fontdiner Swanky"/>
              <a:sym typeface="Fontdiner Swank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descr="Tidal power converts the energy from the natural rise and fall of the tides into electricity.&#10;&#10;Learn more about Tidal Power and all types of energy at www.studentenergy.org" id="112" name="Google Shape;112;p22" title="Tidal Power 101">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id="117" name="Google Shape;117;p23"/>
          <p:cNvPicPr preferRelativeResize="0"/>
          <p:nvPr/>
        </p:nvPicPr>
        <p:blipFill>
          <a:blip r:embed="rId3">
            <a:alphaModFix/>
          </a:blip>
          <a:stretch>
            <a:fillRect/>
          </a:stretch>
        </p:blipFill>
        <p:spPr>
          <a:xfrm>
            <a:off x="3892730" y="112950"/>
            <a:ext cx="5125445" cy="4807450"/>
          </a:xfrm>
          <a:prstGeom prst="rect">
            <a:avLst/>
          </a:prstGeom>
          <a:noFill/>
          <a:ln>
            <a:noFill/>
          </a:ln>
        </p:spPr>
      </p:pic>
      <p:sp>
        <p:nvSpPr>
          <p:cNvPr id="118" name="Google Shape;118;p23"/>
          <p:cNvSpPr txBox="1"/>
          <p:nvPr/>
        </p:nvSpPr>
        <p:spPr>
          <a:xfrm>
            <a:off x="-172900" y="67225"/>
            <a:ext cx="4065600" cy="5024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FFFFFF"/>
              </a:buClr>
              <a:buSzPts val="1600"/>
              <a:buFont typeface="Average"/>
              <a:buChar char="●"/>
            </a:pPr>
            <a:r>
              <a:rPr lang="fi" sz="1600">
                <a:solidFill>
                  <a:srgbClr val="FFFFFF"/>
                </a:solidFill>
                <a:latin typeface="Average"/>
                <a:ea typeface="Average"/>
                <a:cs typeface="Average"/>
                <a:sym typeface="Average"/>
              </a:rPr>
              <a:t>Form of hydropower that is c</a:t>
            </a:r>
            <a:r>
              <a:rPr lang="fi" sz="1600">
                <a:solidFill>
                  <a:srgbClr val="FFFFFF"/>
                </a:solidFill>
                <a:latin typeface="Average"/>
                <a:ea typeface="Average"/>
                <a:cs typeface="Average"/>
                <a:sym typeface="Average"/>
              </a:rPr>
              <a:t>aused specifically by gravity of the moon. </a:t>
            </a:r>
            <a:endParaRPr sz="1600">
              <a:solidFill>
                <a:srgbClr val="FFFFFF"/>
              </a:solidFill>
              <a:latin typeface="Average"/>
              <a:ea typeface="Average"/>
              <a:cs typeface="Average"/>
              <a:sym typeface="Average"/>
            </a:endParaRPr>
          </a:p>
          <a:p>
            <a:pPr indent="-330200" lvl="0" marL="457200" rtl="0" algn="l">
              <a:lnSpc>
                <a:spcPct val="115000"/>
              </a:lnSpc>
              <a:spcBef>
                <a:spcPts val="0"/>
              </a:spcBef>
              <a:spcAft>
                <a:spcPts val="0"/>
              </a:spcAft>
              <a:buClr>
                <a:srgbClr val="FFFFFF"/>
              </a:buClr>
              <a:buSzPts val="1600"/>
              <a:buFont typeface="Average"/>
              <a:buChar char="●"/>
            </a:pPr>
            <a:r>
              <a:rPr lang="fi" sz="1600">
                <a:solidFill>
                  <a:srgbClr val="FFFFFF"/>
                </a:solidFill>
                <a:latin typeface="Average"/>
                <a:ea typeface="Average"/>
                <a:cs typeface="Average"/>
                <a:sym typeface="Average"/>
              </a:rPr>
              <a:t>Based on Earths, moons and suns together produced tides, that cause decreasing and increasing of the water levels.</a:t>
            </a:r>
            <a:endParaRPr sz="1600">
              <a:solidFill>
                <a:srgbClr val="FFFFFF"/>
              </a:solidFill>
              <a:latin typeface="Average"/>
              <a:ea typeface="Average"/>
              <a:cs typeface="Average"/>
              <a:sym typeface="Average"/>
            </a:endParaRPr>
          </a:p>
          <a:p>
            <a:pPr indent="-330200" lvl="0" marL="457200" rtl="0" algn="l">
              <a:lnSpc>
                <a:spcPct val="115000"/>
              </a:lnSpc>
              <a:spcBef>
                <a:spcPts val="0"/>
              </a:spcBef>
              <a:spcAft>
                <a:spcPts val="0"/>
              </a:spcAft>
              <a:buClr>
                <a:srgbClr val="FFFFFF"/>
              </a:buClr>
              <a:buSzPts val="1600"/>
              <a:buFont typeface="Average"/>
              <a:buChar char="●"/>
            </a:pPr>
            <a:r>
              <a:rPr lang="fi" sz="1600">
                <a:solidFill>
                  <a:srgbClr val="FFFFFF"/>
                </a:solidFill>
                <a:latin typeface="Average"/>
                <a:ea typeface="Average"/>
                <a:cs typeface="Average"/>
                <a:sym typeface="Average"/>
              </a:rPr>
              <a:t>Converts the energy obtained from tides to a useful form of power → electricity.</a:t>
            </a:r>
            <a:endParaRPr sz="1600">
              <a:solidFill>
                <a:srgbClr val="FFFFFF"/>
              </a:solidFill>
              <a:latin typeface="Average"/>
              <a:ea typeface="Average"/>
              <a:cs typeface="Average"/>
              <a:sym typeface="Average"/>
            </a:endParaRPr>
          </a:p>
          <a:p>
            <a:pPr indent="-330200" lvl="0" marL="457200" rtl="0" algn="l">
              <a:lnSpc>
                <a:spcPct val="115000"/>
              </a:lnSpc>
              <a:spcBef>
                <a:spcPts val="0"/>
              </a:spcBef>
              <a:spcAft>
                <a:spcPts val="0"/>
              </a:spcAft>
              <a:buClr>
                <a:srgbClr val="FFFFFF"/>
              </a:buClr>
              <a:buSzPts val="1600"/>
              <a:buFont typeface="Average"/>
              <a:buChar char="●"/>
            </a:pPr>
            <a:r>
              <a:rPr lang="fi" sz="1600">
                <a:solidFill>
                  <a:srgbClr val="FFFFFF"/>
                </a:solidFill>
                <a:latin typeface="Average"/>
                <a:ea typeface="Average"/>
                <a:cs typeface="Average"/>
                <a:sym typeface="Average"/>
              </a:rPr>
              <a:t>Has potential for future electricity generations, but is still in the stage of development. Problems that limit the use of tidal energy are it’s high costs and limited availability of locations with high tidal ranges and flow velocities. </a:t>
            </a:r>
            <a:endParaRPr sz="1600">
              <a:solidFill>
                <a:srgbClr val="FFFFFF"/>
              </a:solidFill>
              <a:latin typeface="Average"/>
              <a:ea typeface="Average"/>
              <a:cs typeface="Average"/>
              <a:sym typeface="Average"/>
            </a:endParaRPr>
          </a:p>
          <a:p>
            <a:pPr indent="-330200" lvl="0" marL="457200" rtl="0" algn="l">
              <a:lnSpc>
                <a:spcPct val="115000"/>
              </a:lnSpc>
              <a:spcBef>
                <a:spcPts val="0"/>
              </a:spcBef>
              <a:spcAft>
                <a:spcPts val="0"/>
              </a:spcAft>
              <a:buClr>
                <a:srgbClr val="FFFFFF"/>
              </a:buClr>
              <a:buSzPts val="1600"/>
              <a:buFont typeface="Average"/>
              <a:buChar char="●"/>
            </a:pPr>
            <a:r>
              <a:rPr lang="fi" sz="1600">
                <a:solidFill>
                  <a:srgbClr val="FFFFFF"/>
                </a:solidFill>
                <a:latin typeface="Average"/>
                <a:ea typeface="Average"/>
                <a:cs typeface="Average"/>
                <a:sym typeface="Average"/>
              </a:rPr>
              <a:t>Tidal energy is predictable, which makes it a valuable resource.</a:t>
            </a:r>
            <a:endParaRPr sz="1600">
              <a:solidFill>
                <a:srgbClr val="FFFFFF"/>
              </a:solidFill>
              <a:latin typeface="Average"/>
              <a:ea typeface="Average"/>
              <a:cs typeface="Average"/>
              <a:sym typeface="Average"/>
            </a:endParaRPr>
          </a:p>
          <a:p>
            <a:pPr indent="0" lvl="0" marL="457200" rtl="0" algn="l">
              <a:lnSpc>
                <a:spcPct val="115000"/>
              </a:lnSpc>
              <a:spcBef>
                <a:spcPts val="1600"/>
              </a:spcBef>
              <a:spcAft>
                <a:spcPts val="1600"/>
              </a:spcAft>
              <a:buNone/>
            </a:pPr>
            <a:r>
              <a:t/>
            </a:r>
            <a:endParaRPr sz="1800">
              <a:solidFill>
                <a:srgbClr val="FFFFFF"/>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descr="(C) Aquaret" id="123" name="Google Shape;123;p24" title="Tidal stream resource map (C) Aquaret"/>
          <p:cNvPicPr preferRelativeResize="0"/>
          <p:nvPr/>
        </p:nvPicPr>
        <p:blipFill rotWithShape="1">
          <a:blip r:embed="rId3">
            <a:alphaModFix/>
          </a:blip>
          <a:srcRect b="1591" l="1594" r="0" t="742"/>
          <a:stretch/>
        </p:blipFill>
        <p:spPr>
          <a:xfrm>
            <a:off x="-19600" y="0"/>
            <a:ext cx="5182702" cy="5143500"/>
          </a:xfrm>
          <a:prstGeom prst="rect">
            <a:avLst/>
          </a:prstGeom>
          <a:noFill/>
          <a:ln>
            <a:noFill/>
          </a:ln>
        </p:spPr>
      </p:pic>
      <p:sp>
        <p:nvSpPr>
          <p:cNvPr id="124" name="Google Shape;124;p24"/>
          <p:cNvSpPr txBox="1"/>
          <p:nvPr/>
        </p:nvSpPr>
        <p:spPr>
          <a:xfrm>
            <a:off x="5318900" y="165600"/>
            <a:ext cx="3653100" cy="4812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Average"/>
              <a:buChar char="●"/>
            </a:pPr>
            <a:r>
              <a:rPr lang="fi" sz="1800">
                <a:solidFill>
                  <a:srgbClr val="FFFFFF"/>
                </a:solidFill>
                <a:latin typeface="Average"/>
                <a:ea typeface="Average"/>
                <a:cs typeface="Average"/>
                <a:sym typeface="Average"/>
              </a:rPr>
              <a:t>Tidal stream resources are largest on areas that have good tidal flows. </a:t>
            </a:r>
            <a:endParaRPr sz="1800">
              <a:solidFill>
                <a:srgbClr val="FFFFFF"/>
              </a:solidFill>
              <a:latin typeface="Average"/>
              <a:ea typeface="Average"/>
              <a:cs typeface="Average"/>
              <a:sym typeface="Average"/>
            </a:endParaRPr>
          </a:p>
          <a:p>
            <a:pPr indent="0" lvl="0" marL="0" rtl="0" algn="l">
              <a:spcBef>
                <a:spcPts val="0"/>
              </a:spcBef>
              <a:spcAft>
                <a:spcPts val="0"/>
              </a:spcAft>
              <a:buNone/>
            </a:pPr>
            <a:r>
              <a:t/>
            </a:r>
            <a:endParaRPr sz="1800">
              <a:solidFill>
                <a:srgbClr val="FFFFFF"/>
              </a:solidFill>
              <a:latin typeface="Average"/>
              <a:ea typeface="Average"/>
              <a:cs typeface="Average"/>
              <a:sym typeface="Average"/>
            </a:endParaRPr>
          </a:p>
          <a:p>
            <a:pPr indent="-342900" lvl="0" marL="457200" rtl="0" algn="l">
              <a:spcBef>
                <a:spcPts val="0"/>
              </a:spcBef>
              <a:spcAft>
                <a:spcPts val="0"/>
              </a:spcAft>
              <a:buClr>
                <a:srgbClr val="FFFFFF"/>
              </a:buClr>
              <a:buSzPts val="1800"/>
              <a:buFont typeface="Average"/>
              <a:buChar char="●"/>
            </a:pPr>
            <a:r>
              <a:rPr lang="fi" sz="1800">
                <a:solidFill>
                  <a:srgbClr val="FFFFFF"/>
                </a:solidFill>
                <a:latin typeface="Average"/>
                <a:ea typeface="Average"/>
                <a:cs typeface="Average"/>
                <a:sym typeface="Average"/>
              </a:rPr>
              <a:t>Britain is a great example of an area, where the speed of currents also strenghten by the local coastline and seabed. </a:t>
            </a:r>
            <a:endParaRPr sz="1800">
              <a:solidFill>
                <a:srgbClr val="FFFFFF"/>
              </a:solidFill>
              <a:latin typeface="Average"/>
              <a:ea typeface="Average"/>
              <a:cs typeface="Average"/>
              <a:sym typeface="Average"/>
            </a:endParaRPr>
          </a:p>
          <a:p>
            <a:pPr indent="0" lvl="0" marL="0" rtl="0" algn="l">
              <a:spcBef>
                <a:spcPts val="0"/>
              </a:spcBef>
              <a:spcAft>
                <a:spcPts val="0"/>
              </a:spcAft>
              <a:buNone/>
            </a:pPr>
            <a:r>
              <a:t/>
            </a:r>
            <a:endParaRPr sz="1800">
              <a:solidFill>
                <a:srgbClr val="FFFFFF"/>
              </a:solidFill>
              <a:latin typeface="Average"/>
              <a:ea typeface="Average"/>
              <a:cs typeface="Average"/>
              <a:sym typeface="Average"/>
            </a:endParaRPr>
          </a:p>
          <a:p>
            <a:pPr indent="-342900" lvl="0" marL="457200" rtl="0" algn="l">
              <a:spcBef>
                <a:spcPts val="0"/>
              </a:spcBef>
              <a:spcAft>
                <a:spcPts val="0"/>
              </a:spcAft>
              <a:buClr>
                <a:srgbClr val="FFFFFF"/>
              </a:buClr>
              <a:buSzPts val="1800"/>
              <a:buFont typeface="Average"/>
              <a:buChar char="●"/>
            </a:pPr>
            <a:r>
              <a:rPr lang="fi" sz="1800">
                <a:solidFill>
                  <a:srgbClr val="FFFFFF"/>
                </a:solidFill>
                <a:latin typeface="Average"/>
                <a:ea typeface="Average"/>
                <a:cs typeface="Average"/>
                <a:sym typeface="Average"/>
              </a:rPr>
              <a:t>Tidal is one of the strongest in the UK:s coasts, because of the english channel. The streams and the forms of the coast cause a phenomenon, where the water level increases massively. </a:t>
            </a:r>
            <a:endParaRPr sz="1800">
              <a:solidFill>
                <a:srgbClr val="FFFFFF"/>
              </a:solidFill>
              <a:latin typeface="Average"/>
              <a:ea typeface="Average"/>
              <a:cs typeface="Average"/>
              <a:sym typeface="Average"/>
            </a:endParaRPr>
          </a:p>
          <a:p>
            <a:pPr indent="0" lvl="0" marL="457200" rtl="0" algn="l">
              <a:spcBef>
                <a:spcPts val="0"/>
              </a:spcBef>
              <a:spcAft>
                <a:spcPts val="0"/>
              </a:spcAft>
              <a:buNone/>
            </a:pPr>
            <a:r>
              <a:t/>
            </a:r>
            <a:endParaRPr sz="1800">
              <a:solidFill>
                <a:srgbClr val="FFFFFF"/>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id="129" name="Google Shape;129;p25"/>
          <p:cNvPicPr preferRelativeResize="0"/>
          <p:nvPr/>
        </p:nvPicPr>
        <p:blipFill>
          <a:blip r:embed="rId3">
            <a:alphaModFix amt="50000"/>
          </a:blip>
          <a:stretch>
            <a:fillRect/>
          </a:stretch>
        </p:blipFill>
        <p:spPr>
          <a:xfrm>
            <a:off x="1111075" y="0"/>
            <a:ext cx="6972545" cy="5143503"/>
          </a:xfrm>
          <a:prstGeom prst="rect">
            <a:avLst/>
          </a:prstGeom>
          <a:noFill/>
          <a:ln>
            <a:noFill/>
          </a:ln>
        </p:spPr>
      </p:pic>
      <p:sp>
        <p:nvSpPr>
          <p:cNvPr id="130" name="Google Shape;130;p25"/>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i"/>
              <a:t>WIND ENERGY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Wind energy (offshore)</a:t>
            </a:r>
            <a:endParaRPr/>
          </a:p>
        </p:txBody>
      </p:sp>
      <p:sp>
        <p:nvSpPr>
          <p:cNvPr id="136" name="Google Shape;136;p26"/>
          <p:cNvSpPr txBox="1"/>
          <p:nvPr>
            <p:ph idx="1" type="body"/>
          </p:nvPr>
        </p:nvSpPr>
        <p:spPr>
          <a:xfrm>
            <a:off x="311700" y="1089825"/>
            <a:ext cx="3394200" cy="3730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fi">
                <a:solidFill>
                  <a:srgbClr val="FFFFFF"/>
                </a:solidFill>
              </a:rPr>
              <a:t>in the Blue Economy it is the fastest growing activity</a:t>
            </a:r>
            <a:endParaRPr>
              <a:solidFill>
                <a:srgbClr val="FFFFFF"/>
              </a:solidFill>
            </a:endParaRPr>
          </a:p>
          <a:p>
            <a:pPr indent="-342900" lvl="0" marL="457200" rtl="0" algn="l">
              <a:spcBef>
                <a:spcPts val="0"/>
              </a:spcBef>
              <a:spcAft>
                <a:spcPts val="0"/>
              </a:spcAft>
              <a:buClr>
                <a:srgbClr val="FFFFFF"/>
              </a:buClr>
              <a:buSzPts val="1800"/>
              <a:buChar char="●"/>
            </a:pPr>
            <a:r>
              <a:rPr lang="fi">
                <a:solidFill>
                  <a:srgbClr val="FFFFFF"/>
                </a:solidFill>
              </a:rPr>
              <a:t>More expensive to build and fix than wind turbines on land</a:t>
            </a:r>
            <a:endParaRPr>
              <a:solidFill>
                <a:srgbClr val="FFFFFF"/>
              </a:solidFill>
            </a:endParaRPr>
          </a:p>
          <a:p>
            <a:pPr indent="-317500" lvl="1" marL="914400" rtl="0" algn="l">
              <a:spcBef>
                <a:spcPts val="0"/>
              </a:spcBef>
              <a:spcAft>
                <a:spcPts val="0"/>
              </a:spcAft>
              <a:buClr>
                <a:srgbClr val="FFFFFF"/>
              </a:buClr>
              <a:buSzPts val="1400"/>
              <a:buChar char="○"/>
            </a:pPr>
            <a:r>
              <a:rPr lang="fi">
                <a:solidFill>
                  <a:srgbClr val="FFFFFF"/>
                </a:solidFill>
              </a:rPr>
              <a:t>On the other hand wind turbines are more effective at sea (it’s windier at sea) </a:t>
            </a:r>
            <a:endParaRPr>
              <a:solidFill>
                <a:srgbClr val="FFFFFF"/>
              </a:solidFill>
            </a:endParaRPr>
          </a:p>
          <a:p>
            <a:pPr indent="-342900" lvl="0" marL="457200" rtl="0" algn="l">
              <a:spcBef>
                <a:spcPts val="0"/>
              </a:spcBef>
              <a:spcAft>
                <a:spcPts val="0"/>
              </a:spcAft>
              <a:buClr>
                <a:srgbClr val="FFFFFF"/>
              </a:buClr>
              <a:buSzPts val="1800"/>
              <a:buChar char="●"/>
            </a:pPr>
            <a:r>
              <a:rPr lang="fi">
                <a:solidFill>
                  <a:srgbClr val="FFFFFF"/>
                </a:solidFill>
              </a:rPr>
              <a:t>Denmark, UK and Netherlands are the biggest producers of the offshore wind energy in Europe</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137" name="Google Shape;137;p26"/>
          <p:cNvPicPr preferRelativeResize="0"/>
          <p:nvPr/>
        </p:nvPicPr>
        <p:blipFill>
          <a:blip r:embed="rId3">
            <a:alphaModFix/>
          </a:blip>
          <a:stretch>
            <a:fillRect/>
          </a:stretch>
        </p:blipFill>
        <p:spPr>
          <a:xfrm>
            <a:off x="3621850" y="1233175"/>
            <a:ext cx="5438100" cy="34441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Google Shape;142;p27"/>
          <p:cNvPicPr preferRelativeResize="0"/>
          <p:nvPr/>
        </p:nvPicPr>
        <p:blipFill rotWithShape="1">
          <a:blip r:embed="rId3">
            <a:alphaModFix amt="52000"/>
          </a:blip>
          <a:srcRect b="0" l="0" r="0" t="0"/>
          <a:stretch/>
        </p:blipFill>
        <p:spPr>
          <a:xfrm>
            <a:off x="-1224100" y="-24563"/>
            <a:ext cx="12433299" cy="5192625"/>
          </a:xfrm>
          <a:prstGeom prst="rect">
            <a:avLst/>
          </a:prstGeom>
          <a:noFill/>
          <a:ln>
            <a:noFill/>
          </a:ln>
        </p:spPr>
      </p:pic>
      <p:sp>
        <p:nvSpPr>
          <p:cNvPr id="143" name="Google Shape;143;p27"/>
          <p:cNvSpPr txBox="1"/>
          <p:nvPr/>
        </p:nvSpPr>
        <p:spPr>
          <a:xfrm>
            <a:off x="2043600" y="2191350"/>
            <a:ext cx="5056800" cy="7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i" sz="3600">
                <a:solidFill>
                  <a:srgbClr val="FFFFFF"/>
                </a:solidFill>
                <a:latin typeface="Oswald"/>
                <a:ea typeface="Oswald"/>
                <a:cs typeface="Oswald"/>
                <a:sym typeface="Oswald"/>
              </a:rPr>
              <a:t>SALINITY GRADIENT ENERGY</a:t>
            </a:r>
            <a:endParaRPr sz="3600">
              <a:solidFill>
                <a:srgbClr val="FFFFFF"/>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8"/>
          <p:cNvSpPr txBox="1"/>
          <p:nvPr>
            <p:ph idx="1" type="body"/>
          </p:nvPr>
        </p:nvSpPr>
        <p:spPr>
          <a:xfrm>
            <a:off x="3663900" y="4679400"/>
            <a:ext cx="1816200" cy="464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i"/>
              <a:t>kohtaan 1:42 asti</a:t>
            </a:r>
            <a:endParaRPr/>
          </a:p>
        </p:txBody>
      </p:sp>
      <p:pic>
        <p:nvPicPr>
          <p:cNvPr descr="A journey through the different stages in the evolution of osmotic power, since the early days of pressure retarded osmosis (PRO) to the latest developments in nanotechnology. &#10;More information: http://www.imnovation-hub.com/energy/blue-energy-where-rivers-meet-the-sea/ &#10;&#10;Subscribe: https://www.youtube.com/user/interacciona1?sub_confirmation=1&#10;Website: http://www.acciona.com/&#10;&#10;--Social Media--&#10;Twitter: https://twitter.com/acciona_en&#10;Facebook: https://www.facebook.com/ACCIONA.English/&#10;LinkedIn: http://acciona.sa/YsSOM &#10;Google +: http://acciona.sa/YsT6T &#10;Instagram: https://www.instagram.com/acciona/" id="149" name="Google Shape;149;p28" title="Blue Energy- Salinity gradient power | ACCIONA Imnovation">
            <a:hlinkClick r:id="rId3"/>
          </p:cNvPr>
          <p:cNvPicPr preferRelativeResize="0"/>
          <p:nvPr/>
        </p:nvPicPr>
        <p:blipFill>
          <a:blip r:embed="rId4">
            <a:alphaModFix/>
          </a:blip>
          <a:stretch>
            <a:fillRect/>
          </a:stretch>
        </p:blipFill>
        <p:spPr>
          <a:xfrm>
            <a:off x="1376238" y="0"/>
            <a:ext cx="6391525" cy="4793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Salinity gradient energy</a:t>
            </a:r>
            <a:endParaRPr/>
          </a:p>
        </p:txBody>
      </p:sp>
      <p:sp>
        <p:nvSpPr>
          <p:cNvPr id="155" name="Google Shape;155;p29"/>
          <p:cNvSpPr txBox="1"/>
          <p:nvPr>
            <p:ph idx="1" type="body"/>
          </p:nvPr>
        </p:nvSpPr>
        <p:spPr>
          <a:xfrm>
            <a:off x="311700" y="477625"/>
            <a:ext cx="8520600" cy="457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sz="1900">
                <a:solidFill>
                  <a:srgbClr val="FFFFFF"/>
                </a:solidFill>
              </a:rPr>
              <a:t>There are two methods to get salinity energy: </a:t>
            </a:r>
            <a:endParaRPr sz="1900">
              <a:solidFill>
                <a:srgbClr val="FFFFFF"/>
              </a:solidFill>
            </a:endParaRPr>
          </a:p>
          <a:p>
            <a:pPr indent="-349250" lvl="0" marL="457200" rtl="0" algn="l">
              <a:spcBef>
                <a:spcPts val="1600"/>
              </a:spcBef>
              <a:spcAft>
                <a:spcPts val="0"/>
              </a:spcAft>
              <a:buClr>
                <a:srgbClr val="FFFFFF"/>
              </a:buClr>
              <a:buSzPts val="1900"/>
              <a:buChar char="-"/>
            </a:pPr>
            <a:r>
              <a:rPr lang="fi" sz="1900">
                <a:solidFill>
                  <a:srgbClr val="FFFFFF"/>
                </a:solidFill>
              </a:rPr>
              <a:t>Pressure retarded osmosis (PRO): the pressure caused by osmosis can be used to generate marine energy. </a:t>
            </a:r>
            <a:endParaRPr sz="1900">
              <a:solidFill>
                <a:srgbClr val="FFFFFF"/>
              </a:solidFill>
            </a:endParaRPr>
          </a:p>
          <a:p>
            <a:pPr indent="-349250" lvl="0" marL="457200" rtl="0" algn="l">
              <a:spcBef>
                <a:spcPts val="0"/>
              </a:spcBef>
              <a:spcAft>
                <a:spcPts val="0"/>
              </a:spcAft>
              <a:buClr>
                <a:srgbClr val="FFFFFF"/>
              </a:buClr>
              <a:buSzPts val="1900"/>
              <a:buChar char="-"/>
            </a:pPr>
            <a:r>
              <a:rPr lang="fi" sz="1900">
                <a:solidFill>
                  <a:srgbClr val="FFFFFF"/>
                </a:solidFill>
              </a:rPr>
              <a:t>Two tanks are filled with seawater and fresh water. A diffusion is causing pressure to one of the tanks through permeable membrane.</a:t>
            </a:r>
            <a:endParaRPr sz="1900">
              <a:solidFill>
                <a:srgbClr val="FFFFFF"/>
              </a:solidFill>
            </a:endParaRPr>
          </a:p>
          <a:p>
            <a:pPr indent="-349250" lvl="0" marL="457200" rtl="0" algn="l">
              <a:spcBef>
                <a:spcPts val="0"/>
              </a:spcBef>
              <a:spcAft>
                <a:spcPts val="0"/>
              </a:spcAft>
              <a:buClr>
                <a:srgbClr val="FFFFFF"/>
              </a:buClr>
              <a:buSzPts val="1900"/>
              <a:buChar char="-"/>
            </a:pPr>
            <a:r>
              <a:rPr lang="fi" sz="1900">
                <a:solidFill>
                  <a:srgbClr val="FFFFFF"/>
                </a:solidFill>
              </a:rPr>
              <a:t>Salinity energy is  in development phase</a:t>
            </a:r>
            <a:endParaRPr sz="1900">
              <a:solidFill>
                <a:srgbClr val="FFFFFF"/>
              </a:solidFill>
            </a:endParaRPr>
          </a:p>
          <a:p>
            <a:pPr indent="-349250" lvl="0" marL="457200" rtl="0" algn="l">
              <a:spcBef>
                <a:spcPts val="0"/>
              </a:spcBef>
              <a:spcAft>
                <a:spcPts val="0"/>
              </a:spcAft>
              <a:buClr>
                <a:srgbClr val="FFFFFF"/>
              </a:buClr>
              <a:buSzPts val="1900"/>
              <a:buChar char="-"/>
            </a:pPr>
            <a:r>
              <a:rPr lang="fi" sz="1900">
                <a:solidFill>
                  <a:srgbClr val="FFFFFF"/>
                </a:solidFill>
              </a:rPr>
              <a:t>The biggest obstacle is the membrane causing lot of money and being still developed.</a:t>
            </a:r>
            <a:endParaRPr sz="1900">
              <a:solidFill>
                <a:srgbClr val="FFFFFF"/>
              </a:solidFill>
            </a:endParaRPr>
          </a:p>
          <a:p>
            <a:pPr indent="-349250" lvl="0" marL="457200" rtl="0" algn="l">
              <a:spcBef>
                <a:spcPts val="0"/>
              </a:spcBef>
              <a:spcAft>
                <a:spcPts val="0"/>
              </a:spcAft>
              <a:buClr>
                <a:srgbClr val="FFFFFF"/>
              </a:buClr>
              <a:buSzPts val="1900"/>
              <a:buChar char="-"/>
            </a:pPr>
            <a:r>
              <a:rPr lang="fi" sz="1900">
                <a:solidFill>
                  <a:srgbClr val="FFFFFF"/>
                </a:solidFill>
              </a:rPr>
              <a:t>Leading countries developing salinity energy are Norway and the Netherlands.</a:t>
            </a:r>
            <a:endParaRPr sz="1900">
              <a:solidFill>
                <a:srgbClr val="FFFFFF"/>
              </a:solidFill>
            </a:endParaRPr>
          </a:p>
          <a:p>
            <a:pPr indent="-349250" lvl="0" marL="457200" rtl="0" algn="l">
              <a:spcBef>
                <a:spcPts val="0"/>
              </a:spcBef>
              <a:spcAft>
                <a:spcPts val="0"/>
              </a:spcAft>
              <a:buClr>
                <a:srgbClr val="FFFFFF"/>
              </a:buClr>
              <a:buSzPts val="1900"/>
              <a:buChar char="-"/>
            </a:pPr>
            <a:r>
              <a:rPr lang="fi" sz="1900">
                <a:solidFill>
                  <a:srgbClr val="FFFFFF"/>
                </a:solidFill>
              </a:rPr>
              <a:t>Reverse electro dialysis (RED): Membranes used between anode and cathode, half permeable for sodium and half for chloride, allows the ions to float alternatively between the anode and cathode which generates energy.</a:t>
            </a:r>
            <a:endParaRPr sz="19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descr="Kuvahaun tulos haulle salinity gradient energy" id="160" name="Google Shape;160;p30"/>
          <p:cNvPicPr preferRelativeResize="0"/>
          <p:nvPr/>
        </p:nvPicPr>
        <p:blipFill>
          <a:blip r:embed="rId3">
            <a:alphaModFix/>
          </a:blip>
          <a:stretch>
            <a:fillRect/>
          </a:stretch>
        </p:blipFill>
        <p:spPr>
          <a:xfrm>
            <a:off x="-1150" y="0"/>
            <a:ext cx="9146304"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pic>
        <p:nvPicPr>
          <p:cNvPr id="165" name="Google Shape;165;p31"/>
          <p:cNvPicPr preferRelativeResize="0"/>
          <p:nvPr/>
        </p:nvPicPr>
        <p:blipFill>
          <a:blip r:embed="rId3">
            <a:alphaModFix amt="52000"/>
          </a:blip>
          <a:stretch>
            <a:fillRect/>
          </a:stretch>
        </p:blipFill>
        <p:spPr>
          <a:xfrm>
            <a:off x="0" y="-448294"/>
            <a:ext cx="9144000" cy="6093619"/>
          </a:xfrm>
          <a:prstGeom prst="rect">
            <a:avLst/>
          </a:prstGeom>
          <a:noFill/>
          <a:ln>
            <a:noFill/>
          </a:ln>
        </p:spPr>
      </p:pic>
      <p:sp>
        <p:nvSpPr>
          <p:cNvPr id="166" name="Google Shape;166;p31"/>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i"/>
              <a:t>THERMAL ENERGY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pic>
        <p:nvPicPr>
          <p:cNvPr id="65" name="Google Shape;65;p14" title="Marine Energy Interview">
            <a:hlinkClick r:id="rId3"/>
          </p:cNvPr>
          <p:cNvPicPr preferRelativeResize="0"/>
          <p:nvPr/>
        </p:nvPicPr>
        <p:blipFill>
          <a:blip r:embed="rId4">
            <a:alphaModFix/>
          </a:blip>
          <a:stretch>
            <a:fillRect/>
          </a:stretch>
        </p:blipFill>
        <p:spPr>
          <a:xfrm>
            <a:off x="0" y="-597335"/>
            <a:ext cx="9144000" cy="63381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2"/>
          <p:cNvSpPr txBox="1"/>
          <p:nvPr>
            <p:ph type="title"/>
          </p:nvPr>
        </p:nvSpPr>
        <p:spPr>
          <a:xfrm>
            <a:off x="311700" y="90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Thermal energy</a:t>
            </a:r>
            <a:endParaRPr/>
          </a:p>
        </p:txBody>
      </p:sp>
      <p:sp>
        <p:nvSpPr>
          <p:cNvPr id="172" name="Google Shape;172;p32"/>
          <p:cNvSpPr txBox="1"/>
          <p:nvPr>
            <p:ph idx="1" type="body"/>
          </p:nvPr>
        </p:nvSpPr>
        <p:spPr>
          <a:xfrm>
            <a:off x="311700" y="700200"/>
            <a:ext cx="8520600" cy="4279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fi" sz="2200">
                <a:solidFill>
                  <a:srgbClr val="FFFFFF"/>
                </a:solidFill>
              </a:rPr>
              <a:t>= </a:t>
            </a:r>
            <a:r>
              <a:rPr lang="fi" sz="2200">
                <a:solidFill>
                  <a:srgbClr val="FFFFFF"/>
                </a:solidFill>
              </a:rPr>
              <a:t>Ocean Thermal Energy Conversion (OTEC)</a:t>
            </a:r>
            <a:endParaRPr sz="2200">
              <a:solidFill>
                <a:srgbClr val="FFFFFF"/>
              </a:solidFill>
            </a:endParaRPr>
          </a:p>
          <a:p>
            <a:pPr indent="-368300" lvl="0" marL="457200" rtl="0" algn="l">
              <a:spcBef>
                <a:spcPts val="1600"/>
              </a:spcBef>
              <a:spcAft>
                <a:spcPts val="0"/>
              </a:spcAft>
              <a:buClr>
                <a:srgbClr val="FFFFFF"/>
              </a:buClr>
              <a:buSzPts val="2200"/>
              <a:buChar char="●"/>
            </a:pPr>
            <a:r>
              <a:rPr lang="fi" sz="2200">
                <a:solidFill>
                  <a:srgbClr val="FFFFFF"/>
                </a:solidFill>
              </a:rPr>
              <a:t>Energy is produced by using the temperature differences (=thermal gradients) between ocean surface water and deep ocean water </a:t>
            </a:r>
            <a:endParaRPr sz="2200">
              <a:solidFill>
                <a:srgbClr val="FFFFFF"/>
              </a:solidFill>
            </a:endParaRPr>
          </a:p>
          <a:p>
            <a:pPr indent="-368300" lvl="0" marL="457200" rtl="0" algn="l">
              <a:spcBef>
                <a:spcPts val="0"/>
              </a:spcBef>
              <a:spcAft>
                <a:spcPts val="0"/>
              </a:spcAft>
              <a:buClr>
                <a:srgbClr val="FFFFFF"/>
              </a:buClr>
              <a:buSzPts val="2200"/>
              <a:buChar char="●"/>
            </a:pPr>
            <a:r>
              <a:rPr lang="fi" sz="2200">
                <a:solidFill>
                  <a:srgbClr val="FFFFFF"/>
                </a:solidFill>
              </a:rPr>
              <a:t>Provides steady power 24/7 &amp; year-round without energy storages </a:t>
            </a:r>
            <a:endParaRPr sz="2200">
              <a:solidFill>
                <a:srgbClr val="FFFFFF"/>
              </a:solidFill>
            </a:endParaRPr>
          </a:p>
          <a:p>
            <a:pPr indent="-368300" lvl="0" marL="457200" rtl="0" algn="l">
              <a:spcBef>
                <a:spcPts val="0"/>
              </a:spcBef>
              <a:spcAft>
                <a:spcPts val="0"/>
              </a:spcAft>
              <a:buClr>
                <a:srgbClr val="FFFFFF"/>
              </a:buClr>
              <a:buSzPts val="2200"/>
              <a:buChar char="●"/>
            </a:pPr>
            <a:r>
              <a:rPr lang="fi" sz="2200">
                <a:solidFill>
                  <a:srgbClr val="FFFFFF"/>
                </a:solidFill>
              </a:rPr>
              <a:t>The global resource of OTEC could produce 4X humanity’s electrical needs</a:t>
            </a:r>
            <a:endParaRPr sz="2200">
              <a:solidFill>
                <a:srgbClr val="FFFFFF"/>
              </a:solidFill>
            </a:endParaRPr>
          </a:p>
          <a:p>
            <a:pPr indent="-368300" lvl="0" marL="457200" rtl="0" algn="l">
              <a:spcBef>
                <a:spcPts val="0"/>
              </a:spcBef>
              <a:spcAft>
                <a:spcPts val="0"/>
              </a:spcAft>
              <a:buClr>
                <a:srgbClr val="FFFFFF"/>
              </a:buClr>
              <a:buSzPts val="2200"/>
              <a:buChar char="●"/>
            </a:pPr>
            <a:r>
              <a:rPr lang="fi" sz="2200">
                <a:solidFill>
                  <a:srgbClr val="FFFFFF"/>
                </a:solidFill>
              </a:rPr>
              <a:t>1 OTEC plant is able to prevent burning 1.3M barrels of oils per year</a:t>
            </a:r>
            <a:endParaRPr sz="2200">
              <a:solidFill>
                <a:srgbClr val="FFFFFF"/>
              </a:solidFill>
            </a:endParaRPr>
          </a:p>
          <a:p>
            <a:pPr indent="-368300" lvl="0" marL="457200" rtl="0" algn="l">
              <a:spcBef>
                <a:spcPts val="0"/>
              </a:spcBef>
              <a:spcAft>
                <a:spcPts val="0"/>
              </a:spcAft>
              <a:buClr>
                <a:srgbClr val="FFFFFF"/>
              </a:buClr>
              <a:buSzPts val="2200"/>
              <a:buChar char="●"/>
            </a:pPr>
            <a:r>
              <a:rPr lang="fi" sz="2200">
                <a:solidFill>
                  <a:srgbClr val="FFFFFF"/>
                </a:solidFill>
              </a:rPr>
              <a:t>1 OTEC plant could also prevent CO</a:t>
            </a:r>
            <a:r>
              <a:rPr baseline="-25000" lang="fi" sz="2200">
                <a:solidFill>
                  <a:srgbClr val="FFFFFF"/>
                </a:solidFill>
              </a:rPr>
              <a:t>2</a:t>
            </a:r>
            <a:r>
              <a:rPr lang="fi" sz="2200">
                <a:solidFill>
                  <a:srgbClr val="FFFFFF"/>
                </a:solidFill>
              </a:rPr>
              <a:t> emissions of over 0.5M tons each year (which means the same than over 100K cars)</a:t>
            </a:r>
            <a:endParaRPr sz="22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3"/>
          <p:cNvSpPr txBox="1"/>
          <p:nvPr>
            <p:ph idx="1" type="body"/>
          </p:nvPr>
        </p:nvSpPr>
        <p:spPr>
          <a:xfrm>
            <a:off x="372200" y="0"/>
            <a:ext cx="4358400" cy="4568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AutoNum type="arabicPeriod"/>
            </a:pPr>
            <a:r>
              <a:rPr lang="fi" sz="2000">
                <a:solidFill>
                  <a:srgbClr val="FFFFFF"/>
                </a:solidFill>
              </a:rPr>
              <a:t>Energy from the sun heats the surface water</a:t>
            </a:r>
            <a:endParaRPr sz="2000">
              <a:solidFill>
                <a:srgbClr val="FFFFFF"/>
              </a:solidFill>
            </a:endParaRPr>
          </a:p>
          <a:p>
            <a:pPr indent="-355600" lvl="0" marL="457200" rtl="0" algn="l">
              <a:spcBef>
                <a:spcPts val="0"/>
              </a:spcBef>
              <a:spcAft>
                <a:spcPts val="0"/>
              </a:spcAft>
              <a:buClr>
                <a:srgbClr val="FFFFFF"/>
              </a:buClr>
              <a:buSzPts val="2000"/>
              <a:buAutoNum type="arabicPeriod"/>
            </a:pPr>
            <a:r>
              <a:rPr lang="fi" sz="2000">
                <a:solidFill>
                  <a:srgbClr val="FFFFFF"/>
                </a:solidFill>
              </a:rPr>
              <a:t>Warm surface water is pumped through an evaporator containing a working fluid</a:t>
            </a:r>
            <a:endParaRPr sz="2000">
              <a:solidFill>
                <a:srgbClr val="FFFFFF"/>
              </a:solidFill>
            </a:endParaRPr>
          </a:p>
          <a:p>
            <a:pPr indent="-355600" lvl="0" marL="457200" rtl="0" algn="l">
              <a:spcBef>
                <a:spcPts val="0"/>
              </a:spcBef>
              <a:spcAft>
                <a:spcPts val="0"/>
              </a:spcAft>
              <a:buClr>
                <a:srgbClr val="FFFFFF"/>
              </a:buClr>
              <a:buSzPts val="2000"/>
              <a:buAutoNum type="arabicPeriod"/>
            </a:pPr>
            <a:r>
              <a:rPr lang="fi" sz="2000">
                <a:solidFill>
                  <a:srgbClr val="FFFFFF"/>
                </a:solidFill>
              </a:rPr>
              <a:t>The vaporized fluid drives a turbine which produces electricity</a:t>
            </a:r>
            <a:endParaRPr sz="2000">
              <a:solidFill>
                <a:srgbClr val="FFFFFF"/>
              </a:solidFill>
            </a:endParaRPr>
          </a:p>
          <a:p>
            <a:pPr indent="-355600" lvl="0" marL="457200" rtl="0" algn="l">
              <a:spcBef>
                <a:spcPts val="0"/>
              </a:spcBef>
              <a:spcAft>
                <a:spcPts val="0"/>
              </a:spcAft>
              <a:buClr>
                <a:srgbClr val="FFFFFF"/>
              </a:buClr>
              <a:buSzPts val="2000"/>
              <a:buAutoNum type="arabicPeriod"/>
            </a:pPr>
            <a:r>
              <a:rPr lang="fi" sz="2000">
                <a:solidFill>
                  <a:srgbClr val="FFFFFF"/>
                </a:solidFill>
              </a:rPr>
              <a:t>The fluid is turned back to liquid in a condenser</a:t>
            </a:r>
            <a:endParaRPr sz="2000">
              <a:solidFill>
                <a:srgbClr val="FFFFFF"/>
              </a:solidFill>
            </a:endParaRPr>
          </a:p>
          <a:p>
            <a:pPr indent="-355600" lvl="0" marL="457200" rtl="0" algn="l">
              <a:spcBef>
                <a:spcPts val="0"/>
              </a:spcBef>
              <a:spcAft>
                <a:spcPts val="0"/>
              </a:spcAft>
              <a:buClr>
                <a:srgbClr val="FFFFFF"/>
              </a:buClr>
              <a:buSzPts val="2000"/>
              <a:buAutoNum type="arabicPeriod"/>
            </a:pPr>
            <a:r>
              <a:rPr lang="fi" sz="2000">
                <a:solidFill>
                  <a:srgbClr val="FFFFFF"/>
                </a:solidFill>
              </a:rPr>
              <a:t>The fluid cools with cold water pumped from deeper in the ocean</a:t>
            </a:r>
            <a:endParaRPr sz="2000">
              <a:solidFill>
                <a:srgbClr val="FFFFFF"/>
              </a:solidFill>
            </a:endParaRPr>
          </a:p>
          <a:p>
            <a:pPr indent="-381000" lvl="0" marL="457200" rtl="0" algn="l">
              <a:spcBef>
                <a:spcPts val="0"/>
              </a:spcBef>
              <a:spcAft>
                <a:spcPts val="0"/>
              </a:spcAft>
              <a:buClr>
                <a:srgbClr val="FFFFFF"/>
              </a:buClr>
              <a:buSzPts val="2400"/>
              <a:buAutoNum type="arabicPeriod"/>
            </a:pPr>
            <a:r>
              <a:rPr lang="fi" sz="2000">
                <a:solidFill>
                  <a:srgbClr val="FFFFFF"/>
                </a:solidFill>
              </a:rPr>
              <a:t>The condenser can also produce desalinated water</a:t>
            </a:r>
            <a:endParaRPr sz="2000">
              <a:solidFill>
                <a:srgbClr val="FFFFFF"/>
              </a:solidFill>
            </a:endParaRPr>
          </a:p>
        </p:txBody>
      </p:sp>
      <p:pic>
        <p:nvPicPr>
          <p:cNvPr id="178" name="Google Shape;178;p33"/>
          <p:cNvPicPr preferRelativeResize="0"/>
          <p:nvPr/>
        </p:nvPicPr>
        <p:blipFill>
          <a:blip r:embed="rId3">
            <a:alphaModFix/>
          </a:blip>
          <a:stretch>
            <a:fillRect/>
          </a:stretch>
        </p:blipFill>
        <p:spPr>
          <a:xfrm>
            <a:off x="4701075" y="65245"/>
            <a:ext cx="4442925" cy="50130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34"/>
          <p:cNvPicPr preferRelativeResize="0"/>
          <p:nvPr/>
        </p:nvPicPr>
        <p:blipFill>
          <a:blip r:embed="rId3">
            <a:alphaModFix/>
          </a:blip>
          <a:stretch>
            <a:fillRect/>
          </a:stretch>
        </p:blipFill>
        <p:spPr>
          <a:xfrm>
            <a:off x="0" y="104997"/>
            <a:ext cx="9143999" cy="49335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35"/>
          <p:cNvSpPr txBox="1"/>
          <p:nvPr>
            <p:ph type="title"/>
          </p:nvPr>
        </p:nvSpPr>
        <p:spPr>
          <a:xfrm>
            <a:off x="268475"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i" sz="4800"/>
              <a:t>The challenges of marine energy</a:t>
            </a:r>
            <a:endParaRPr sz="4800"/>
          </a:p>
        </p:txBody>
      </p:sp>
      <p:sp>
        <p:nvSpPr>
          <p:cNvPr id="189" name="Google Shape;189;p35"/>
          <p:cNvSpPr txBox="1"/>
          <p:nvPr>
            <p:ph idx="1" type="body"/>
          </p:nvPr>
        </p:nvSpPr>
        <p:spPr>
          <a:xfrm>
            <a:off x="268475" y="969200"/>
            <a:ext cx="3877800" cy="38178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fi" sz="3000">
                <a:solidFill>
                  <a:srgbClr val="FFFFFF"/>
                </a:solidFill>
              </a:rPr>
              <a:t>unpredictability</a:t>
            </a:r>
            <a:endParaRPr sz="3000">
              <a:solidFill>
                <a:srgbClr val="FFFFFF"/>
              </a:solidFill>
            </a:endParaRPr>
          </a:p>
          <a:p>
            <a:pPr indent="-419100" lvl="0" marL="457200" rtl="0" algn="l">
              <a:spcBef>
                <a:spcPts val="0"/>
              </a:spcBef>
              <a:spcAft>
                <a:spcPts val="0"/>
              </a:spcAft>
              <a:buClr>
                <a:srgbClr val="FFFFFF"/>
              </a:buClr>
              <a:buSzPts val="3000"/>
              <a:buChar char="●"/>
            </a:pPr>
            <a:r>
              <a:rPr lang="fi" sz="3000">
                <a:solidFill>
                  <a:srgbClr val="FFFFFF"/>
                </a:solidFill>
              </a:rPr>
              <a:t>new form of energy → may encourage</a:t>
            </a:r>
            <a:endParaRPr sz="3000">
              <a:solidFill>
                <a:srgbClr val="FFFFFF"/>
              </a:solidFill>
            </a:endParaRPr>
          </a:p>
          <a:p>
            <a:pPr indent="-419100" lvl="0" marL="457200" rtl="0" algn="l">
              <a:spcBef>
                <a:spcPts val="0"/>
              </a:spcBef>
              <a:spcAft>
                <a:spcPts val="0"/>
              </a:spcAft>
              <a:buClr>
                <a:srgbClr val="FFFFFF"/>
              </a:buClr>
              <a:buSzPts val="3000"/>
              <a:buChar char="●"/>
            </a:pPr>
            <a:r>
              <a:rPr lang="fi" sz="3000">
                <a:solidFill>
                  <a:srgbClr val="FFFFFF"/>
                </a:solidFill>
              </a:rPr>
              <a:t>may disturb water animals</a:t>
            </a:r>
            <a:endParaRPr sz="3000">
              <a:solidFill>
                <a:srgbClr val="FFFFFF"/>
              </a:solidFill>
            </a:endParaRPr>
          </a:p>
          <a:p>
            <a:pPr indent="-419100" lvl="0" marL="457200" rtl="0" algn="l">
              <a:spcBef>
                <a:spcPts val="0"/>
              </a:spcBef>
              <a:spcAft>
                <a:spcPts val="0"/>
              </a:spcAft>
              <a:buClr>
                <a:srgbClr val="FFFFFF"/>
              </a:buClr>
              <a:buSzPts val="3000"/>
              <a:buChar char="●"/>
            </a:pPr>
            <a:r>
              <a:rPr lang="fi" sz="3000">
                <a:solidFill>
                  <a:srgbClr val="FFFFFF"/>
                </a:solidFill>
              </a:rPr>
              <a:t>Expensive to build</a:t>
            </a:r>
            <a:endParaRPr sz="3000">
              <a:solidFill>
                <a:srgbClr val="FFFFFF"/>
              </a:solidFill>
            </a:endParaRPr>
          </a:p>
        </p:txBody>
      </p:sp>
      <p:pic>
        <p:nvPicPr>
          <p:cNvPr descr="Aiheeseen liittyvä kuva" id="190" name="Google Shape;190;p35"/>
          <p:cNvPicPr preferRelativeResize="0"/>
          <p:nvPr/>
        </p:nvPicPr>
        <p:blipFill rotWithShape="1">
          <a:blip r:embed="rId3">
            <a:alphaModFix/>
          </a:blip>
          <a:srcRect b="0" l="0" r="16666" t="0"/>
          <a:stretch/>
        </p:blipFill>
        <p:spPr>
          <a:xfrm>
            <a:off x="4146400" y="1386925"/>
            <a:ext cx="4823676" cy="2894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6"/>
          <p:cNvSpPr txBox="1"/>
          <p:nvPr>
            <p:ph type="title"/>
          </p:nvPr>
        </p:nvSpPr>
        <p:spPr>
          <a:xfrm>
            <a:off x="311700" y="265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sz="4800"/>
              <a:t>All in all...</a:t>
            </a:r>
            <a:endParaRPr sz="4800"/>
          </a:p>
        </p:txBody>
      </p:sp>
      <p:sp>
        <p:nvSpPr>
          <p:cNvPr id="196" name="Google Shape;196;p36"/>
          <p:cNvSpPr txBox="1"/>
          <p:nvPr>
            <p:ph idx="1" type="body"/>
          </p:nvPr>
        </p:nvSpPr>
        <p:spPr>
          <a:xfrm>
            <a:off x="311700" y="1152475"/>
            <a:ext cx="4857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sz="3000">
                <a:solidFill>
                  <a:srgbClr val="FFFFFF"/>
                </a:solidFill>
              </a:rPr>
              <a:t>marine energy</a:t>
            </a:r>
            <a:endParaRPr sz="3000">
              <a:solidFill>
                <a:srgbClr val="FFFFFF"/>
              </a:solidFill>
            </a:endParaRPr>
          </a:p>
          <a:p>
            <a:pPr indent="-419100" lvl="0" marL="457200" rtl="0" algn="l">
              <a:spcBef>
                <a:spcPts val="1600"/>
              </a:spcBef>
              <a:spcAft>
                <a:spcPts val="0"/>
              </a:spcAft>
              <a:buClr>
                <a:srgbClr val="FFFFFF"/>
              </a:buClr>
              <a:buSzPts val="3000"/>
              <a:buChar char="●"/>
            </a:pPr>
            <a:r>
              <a:rPr lang="fi" sz="3000">
                <a:solidFill>
                  <a:srgbClr val="FFFFFF"/>
                </a:solidFill>
              </a:rPr>
              <a:t>is a green form of energy</a:t>
            </a:r>
            <a:endParaRPr sz="3000">
              <a:solidFill>
                <a:srgbClr val="FFFFFF"/>
              </a:solidFill>
            </a:endParaRPr>
          </a:p>
          <a:p>
            <a:pPr indent="-419100" lvl="0" marL="457200" rtl="0" algn="l">
              <a:spcBef>
                <a:spcPts val="0"/>
              </a:spcBef>
              <a:spcAft>
                <a:spcPts val="0"/>
              </a:spcAft>
              <a:buClr>
                <a:srgbClr val="FFFFFF"/>
              </a:buClr>
              <a:buSzPts val="3000"/>
              <a:buChar char="●"/>
            </a:pPr>
            <a:r>
              <a:rPr lang="fi" sz="3000">
                <a:solidFill>
                  <a:srgbClr val="FFFFFF"/>
                </a:solidFill>
              </a:rPr>
              <a:t>could raise the economic growth</a:t>
            </a:r>
            <a:endParaRPr sz="3000">
              <a:solidFill>
                <a:srgbClr val="FFFFFF"/>
              </a:solidFill>
            </a:endParaRPr>
          </a:p>
          <a:p>
            <a:pPr indent="-419100" lvl="0" marL="457200" rtl="0" algn="l">
              <a:spcBef>
                <a:spcPts val="0"/>
              </a:spcBef>
              <a:spcAft>
                <a:spcPts val="0"/>
              </a:spcAft>
              <a:buClr>
                <a:srgbClr val="FFFFFF"/>
              </a:buClr>
              <a:buSzPts val="3000"/>
              <a:buChar char="●"/>
            </a:pPr>
            <a:r>
              <a:rPr lang="fi" sz="3000">
                <a:solidFill>
                  <a:srgbClr val="FFFFFF"/>
                </a:solidFill>
              </a:rPr>
              <a:t>would create more jobs</a:t>
            </a:r>
            <a:endParaRPr sz="3000">
              <a:solidFill>
                <a:srgbClr val="FFFFFF"/>
              </a:solidFill>
            </a:endParaRPr>
          </a:p>
          <a:p>
            <a:pPr indent="-419100" lvl="0" marL="457200" rtl="0" algn="l">
              <a:spcBef>
                <a:spcPts val="0"/>
              </a:spcBef>
              <a:spcAft>
                <a:spcPts val="0"/>
              </a:spcAft>
              <a:buClr>
                <a:srgbClr val="FFFFFF"/>
              </a:buClr>
              <a:buSzPts val="3000"/>
              <a:buChar char="●"/>
            </a:pPr>
            <a:r>
              <a:rPr lang="fi" sz="3000">
                <a:solidFill>
                  <a:srgbClr val="FFFFFF"/>
                </a:solidFill>
              </a:rPr>
              <a:t>can be combined with other renewable energy sources</a:t>
            </a:r>
            <a:endParaRPr sz="3000">
              <a:solidFill>
                <a:srgbClr val="FFFFFF"/>
              </a:solidFill>
            </a:endParaRPr>
          </a:p>
        </p:txBody>
      </p:sp>
      <p:pic>
        <p:nvPicPr>
          <p:cNvPr descr="Kuvahaun tulos haulle blue thumbs up" id="197" name="Google Shape;197;p36"/>
          <p:cNvPicPr preferRelativeResize="0"/>
          <p:nvPr/>
        </p:nvPicPr>
        <p:blipFill>
          <a:blip r:embed="rId3">
            <a:alphaModFix/>
          </a:blip>
          <a:stretch>
            <a:fillRect/>
          </a:stretch>
        </p:blipFill>
        <p:spPr>
          <a:xfrm>
            <a:off x="5212800" y="578225"/>
            <a:ext cx="3619500" cy="3797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7"/>
          <p:cNvSpPr txBox="1"/>
          <p:nvPr>
            <p:ph type="ctrTitle"/>
          </p:nvPr>
        </p:nvSpPr>
        <p:spPr>
          <a:xfrm>
            <a:off x="671250" y="209950"/>
            <a:ext cx="7357200" cy="69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i"/>
              <a:t>Sources</a:t>
            </a:r>
            <a:endParaRPr/>
          </a:p>
        </p:txBody>
      </p:sp>
      <p:sp>
        <p:nvSpPr>
          <p:cNvPr id="203" name="Google Shape;203;p37"/>
          <p:cNvSpPr txBox="1"/>
          <p:nvPr>
            <p:ph idx="1" type="subTitle"/>
          </p:nvPr>
        </p:nvSpPr>
        <p:spPr>
          <a:xfrm>
            <a:off x="671250" y="1224601"/>
            <a:ext cx="7801500" cy="3804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fi" sz="1400" u="sng">
                <a:solidFill>
                  <a:srgbClr val="000000"/>
                </a:solidFill>
                <a:hlinkClick r:id="rId3"/>
              </a:rPr>
              <a:t>https://www.quora.com/What-is-the-moon-role-in-tidal-energy</a:t>
            </a:r>
            <a:r>
              <a:rPr lang="fi" sz="1400">
                <a:solidFill>
                  <a:srgbClr val="000000"/>
                </a:solidFill>
              </a:rPr>
              <a:t> (read: 20.3.2019)</a:t>
            </a:r>
            <a:endParaRPr sz="1400">
              <a:solidFill>
                <a:srgbClr val="000000"/>
              </a:solidFill>
            </a:endParaRPr>
          </a:p>
          <a:p>
            <a:pPr indent="-317500" lvl="0" marL="457200" rtl="0" algn="l">
              <a:spcBef>
                <a:spcPts val="0"/>
              </a:spcBef>
              <a:spcAft>
                <a:spcPts val="0"/>
              </a:spcAft>
              <a:buClr>
                <a:srgbClr val="000000"/>
              </a:buClr>
              <a:buSzPts val="1400"/>
              <a:buChar char="●"/>
            </a:pPr>
            <a:r>
              <a:rPr lang="fi" sz="1400" u="sng">
                <a:solidFill>
                  <a:srgbClr val="000000"/>
                </a:solidFill>
                <a:latin typeface="Arial"/>
                <a:ea typeface="Arial"/>
                <a:cs typeface="Arial"/>
                <a:sym typeface="Arial"/>
                <a:hlinkClick r:id="rId4"/>
              </a:rPr>
              <a:t>https://www.oceanenergy-europe.eu/ocean-energy/</a:t>
            </a:r>
            <a:r>
              <a:rPr lang="fi" sz="1400">
                <a:solidFill>
                  <a:srgbClr val="000000"/>
                </a:solidFill>
                <a:latin typeface="Arial"/>
                <a:ea typeface="Arial"/>
                <a:cs typeface="Arial"/>
                <a:sym typeface="Arial"/>
              </a:rPr>
              <a:t> (read 20.3.2019)</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hlinkClick r:id="rId5"/>
              </a:rPr>
              <a:t>http://www.aquaret.com/images/stories/aquaret/wave-600.jpg</a:t>
            </a:r>
            <a:r>
              <a:rPr lang="fi" sz="1400" u="sng">
                <a:solidFill>
                  <a:srgbClr val="000000"/>
                </a:solidFill>
                <a:latin typeface="Arial"/>
                <a:ea typeface="Arial"/>
                <a:cs typeface="Arial"/>
                <a:sym typeface="Arial"/>
              </a:rPr>
              <a:t> </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hlinkClick r:id="rId6"/>
              </a:rPr>
              <a:t>https://www.youtube.com/watch?v=Yt7uxwiFcMw</a:t>
            </a:r>
            <a:r>
              <a:rPr lang="fi" sz="1400" u="sng">
                <a:solidFill>
                  <a:srgbClr val="000000"/>
                </a:solidFill>
                <a:latin typeface="Arial"/>
                <a:ea typeface="Arial"/>
                <a:cs typeface="Arial"/>
                <a:sym typeface="Arial"/>
              </a:rPr>
              <a:t> - video (read: 20.3.2019)</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hlinkClick r:id="rId7"/>
              </a:rPr>
              <a:t>https://www.youtube.com/watch?v=VkTRcTyDSyk</a:t>
            </a:r>
            <a:r>
              <a:rPr lang="fi" sz="1400" u="sng">
                <a:solidFill>
                  <a:srgbClr val="000000"/>
                </a:solidFill>
                <a:latin typeface="Arial"/>
                <a:ea typeface="Arial"/>
                <a:cs typeface="Arial"/>
                <a:sym typeface="Arial"/>
              </a:rPr>
              <a:t> -video/tidal energy (read: 20.3.2019)</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hlinkClick r:id="rId8"/>
              </a:rPr>
              <a:t>http://1.bp.blogspot.com/-nyb-Kwm0ZDo/UZz_mHfeaLI/AAAAAAAAHiY/eJBhS2xbrCQ/s1600/vuorovesi.jpg</a:t>
            </a:r>
            <a:r>
              <a:rPr lang="fi" sz="1400" u="sng">
                <a:solidFill>
                  <a:srgbClr val="000000"/>
                </a:solidFill>
                <a:latin typeface="Arial"/>
                <a:ea typeface="Arial"/>
                <a:cs typeface="Arial"/>
                <a:sym typeface="Arial"/>
              </a:rPr>
              <a:t> -photo/tidal(read: 20.3.2019)</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hlinkClick r:id="rId9"/>
              </a:rPr>
              <a:t>https://cdn.pixabay.com/photo/2016/12/17/14/33/wave-1913559_960_720.jpg</a:t>
            </a:r>
            <a:r>
              <a:rPr lang="fi" sz="1400" u="sng">
                <a:solidFill>
                  <a:srgbClr val="000000"/>
                </a:solidFill>
                <a:latin typeface="Arial"/>
                <a:ea typeface="Arial"/>
                <a:cs typeface="Arial"/>
                <a:sym typeface="Arial"/>
              </a:rPr>
              <a:t> -picture/waves (read:20.3.2019)</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hlinkClick r:id="rId10"/>
              </a:rPr>
              <a:t>https://upload.wikimedia.org/wikipedia/commons/a/a7/Barrow_Offshore_wind_turbines_NR.jpg</a:t>
            </a:r>
            <a:r>
              <a:rPr lang="fi" sz="1400" u="sng">
                <a:solidFill>
                  <a:srgbClr val="000000"/>
                </a:solidFill>
                <a:latin typeface="Arial"/>
                <a:ea typeface="Arial"/>
                <a:cs typeface="Arial"/>
                <a:sym typeface="Arial"/>
              </a:rPr>
              <a:t> - piture/wind energy (read:20.3.2019)</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hlinkClick r:id="rId11"/>
              </a:rPr>
              <a:t>https://www.youtube.com/watch?v=m7ImT4CdcPo</a:t>
            </a:r>
            <a:r>
              <a:rPr lang="fi" sz="1400" u="sng">
                <a:solidFill>
                  <a:srgbClr val="000000"/>
                </a:solidFill>
                <a:latin typeface="Arial"/>
                <a:ea typeface="Arial"/>
                <a:cs typeface="Arial"/>
                <a:sym typeface="Arial"/>
              </a:rPr>
              <a:t> - video/ tidal energy (read:20.3.2019)</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rPr>
              <a:t>https://www.climatetechwiki.org/technology/jiqweb-ro </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rPr>
              <a:t>https://www.makai.com/ocean-thermal-energy-conversion</a:t>
            </a:r>
            <a:r>
              <a:rPr lang="fi" sz="1400" u="sng">
                <a:solidFill>
                  <a:srgbClr val="000000"/>
                </a:solidFill>
                <a:latin typeface="Arial"/>
                <a:ea typeface="Arial"/>
                <a:cs typeface="Arial"/>
                <a:sym typeface="Arial"/>
              </a:rPr>
              <a:t>/</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u="sng">
                <a:solidFill>
                  <a:srgbClr val="000000"/>
                </a:solidFill>
                <a:latin typeface="Arial"/>
                <a:ea typeface="Arial"/>
                <a:cs typeface="Arial"/>
                <a:sym typeface="Arial"/>
              </a:rPr>
              <a:t>https://www.eia.gov/energyexplained/index.php?page=hydropower_ocean_thermal_energy_conversion</a:t>
            </a:r>
            <a:endParaRPr sz="1400" u="sng">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fi" sz="1400">
                <a:solidFill>
                  <a:srgbClr val="000000"/>
                </a:solidFill>
                <a:latin typeface="Arial"/>
                <a:ea typeface="Arial"/>
                <a:cs typeface="Arial"/>
                <a:sym typeface="Arial"/>
              </a:rPr>
              <a:t>Blue Growth -Study Guide</a:t>
            </a:r>
            <a:endParaRPr sz="140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64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i"/>
              <a:t>What does it mean?</a:t>
            </a:r>
            <a:endParaRPr/>
          </a:p>
        </p:txBody>
      </p:sp>
      <p:sp>
        <p:nvSpPr>
          <p:cNvPr id="71" name="Google Shape;71;p15"/>
          <p:cNvSpPr txBox="1"/>
          <p:nvPr>
            <p:ph idx="1" type="body"/>
          </p:nvPr>
        </p:nvSpPr>
        <p:spPr>
          <a:xfrm>
            <a:off x="367725" y="693375"/>
            <a:ext cx="8520600" cy="42945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Char char="●"/>
            </a:pPr>
            <a:r>
              <a:rPr lang="fi" sz="3000">
                <a:solidFill>
                  <a:srgbClr val="FFFFFF"/>
                </a:solidFill>
              </a:rPr>
              <a:t>Marine energy, also known as ocean energy, is a renewable source of energy</a:t>
            </a:r>
            <a:endParaRPr sz="3000">
              <a:solidFill>
                <a:srgbClr val="FFFFFF"/>
              </a:solidFill>
            </a:endParaRPr>
          </a:p>
          <a:p>
            <a:pPr indent="-419100" lvl="1" marL="914400" rtl="0" algn="l">
              <a:spcBef>
                <a:spcPts val="0"/>
              </a:spcBef>
              <a:spcAft>
                <a:spcPts val="0"/>
              </a:spcAft>
              <a:buClr>
                <a:srgbClr val="FFFFFF"/>
              </a:buClr>
              <a:buSzPts val="3000"/>
              <a:buChar char="○"/>
            </a:pPr>
            <a:r>
              <a:rPr lang="fi" sz="3000">
                <a:solidFill>
                  <a:srgbClr val="FFFFFF"/>
                </a:solidFill>
              </a:rPr>
              <a:t>Wave-, tidal-, salinity-, offshore wind - and thermal energy</a:t>
            </a:r>
            <a:endParaRPr sz="3000">
              <a:solidFill>
                <a:srgbClr val="FFFFFF"/>
              </a:solidFill>
            </a:endParaRPr>
          </a:p>
          <a:p>
            <a:pPr indent="-419100" lvl="1" marL="914400" rtl="0" algn="l">
              <a:spcBef>
                <a:spcPts val="0"/>
              </a:spcBef>
              <a:spcAft>
                <a:spcPts val="0"/>
              </a:spcAft>
              <a:buClr>
                <a:srgbClr val="FFFFFF"/>
              </a:buClr>
              <a:buSzPts val="3000"/>
              <a:buChar char="○"/>
            </a:pPr>
            <a:r>
              <a:rPr lang="fi" sz="3000">
                <a:solidFill>
                  <a:srgbClr val="FFFFFF"/>
                </a:solidFill>
              </a:rPr>
              <a:t>these energy sources are mostly caused by sun, moon or wind</a:t>
            </a:r>
            <a:endParaRPr sz="3000">
              <a:solidFill>
                <a:srgbClr val="FFFFFF"/>
              </a:solidFill>
            </a:endParaRPr>
          </a:p>
          <a:p>
            <a:pPr indent="-419100" lvl="1" marL="914400" rtl="0" algn="l">
              <a:spcBef>
                <a:spcPts val="0"/>
              </a:spcBef>
              <a:spcAft>
                <a:spcPts val="0"/>
              </a:spcAft>
              <a:buClr>
                <a:srgbClr val="FFFFFF"/>
              </a:buClr>
              <a:buSzPts val="3000"/>
              <a:buChar char="○"/>
            </a:pPr>
            <a:r>
              <a:rPr lang="fi" sz="3000">
                <a:solidFill>
                  <a:srgbClr val="FFFFFF"/>
                </a:solidFill>
              </a:rPr>
              <a:t>can be generated from oceans, seas and rivers</a:t>
            </a:r>
            <a:endParaRPr sz="3000">
              <a:solidFill>
                <a:srgbClr val="FFFFFF"/>
              </a:solidFill>
            </a:endParaRPr>
          </a:p>
          <a:p>
            <a:pPr indent="-419100" lvl="0" marL="457200" rtl="0" algn="l">
              <a:spcBef>
                <a:spcPts val="0"/>
              </a:spcBef>
              <a:spcAft>
                <a:spcPts val="0"/>
              </a:spcAft>
              <a:buClr>
                <a:srgbClr val="FFFFFF"/>
              </a:buClr>
              <a:buSzPts val="3000"/>
              <a:buChar char="●"/>
            </a:pPr>
            <a:r>
              <a:rPr lang="fi" sz="3000">
                <a:solidFill>
                  <a:srgbClr val="FFFFFF"/>
                </a:solidFill>
              </a:rPr>
              <a:t>Target is to reduce greenhouse gas</a:t>
            </a:r>
            <a:endParaRPr sz="3000">
              <a:solidFill>
                <a:srgbClr val="FFFFFF"/>
              </a:solidFill>
            </a:endParaRPr>
          </a:p>
          <a:p>
            <a:pPr indent="0" lvl="0" marL="0" rtl="0" algn="l">
              <a:spcBef>
                <a:spcPts val="1600"/>
              </a:spcBef>
              <a:spcAft>
                <a:spcPts val="0"/>
              </a:spcAft>
              <a:buNone/>
            </a:pPr>
            <a:r>
              <a:t/>
            </a:r>
            <a:endParaRPr sz="3000">
              <a:solidFill>
                <a:srgbClr val="FFFFFF"/>
              </a:solidFill>
            </a:endParaRPr>
          </a:p>
          <a:p>
            <a:pPr indent="0" lvl="0" marL="0" rtl="0" algn="l">
              <a:spcBef>
                <a:spcPts val="1600"/>
              </a:spcBef>
              <a:spcAft>
                <a:spcPts val="0"/>
              </a:spcAft>
              <a:buNone/>
            </a:pPr>
            <a:r>
              <a:t/>
            </a:r>
            <a:endParaRPr sz="3000">
              <a:solidFill>
                <a:srgbClr val="FFFFFF"/>
              </a:solidFill>
            </a:endParaRPr>
          </a:p>
          <a:p>
            <a:pPr indent="0" lvl="0" marL="0" rtl="0" algn="l">
              <a:spcBef>
                <a:spcPts val="1600"/>
              </a:spcBef>
              <a:spcAft>
                <a:spcPts val="1600"/>
              </a:spcAft>
              <a:buNone/>
            </a:pPr>
            <a:r>
              <a:t/>
            </a:r>
            <a:endParaRPr sz="30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How to deal with the scarcity of natural resources? For ENGIE, the challenge is to find sustainable and environmentally friendly alternatives to meet energy needs. A territory so far underexploited looks very promising: our seas and oceans. Wind, tidal or geothermal, discover the new marine renewable energy." id="78" name="Google Shape;78;p16" title="Renewable marine energies">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pic>
        <p:nvPicPr>
          <p:cNvPr id="83" name="Google Shape;83;p17"/>
          <p:cNvPicPr preferRelativeResize="0"/>
          <p:nvPr/>
        </p:nvPicPr>
        <p:blipFill>
          <a:blip r:embed="rId3">
            <a:alphaModFix amt="50000"/>
          </a:blip>
          <a:stretch>
            <a:fillRect/>
          </a:stretch>
        </p:blipFill>
        <p:spPr>
          <a:xfrm>
            <a:off x="0" y="319075"/>
            <a:ext cx="9144000" cy="4505350"/>
          </a:xfrm>
          <a:prstGeom prst="rect">
            <a:avLst/>
          </a:prstGeom>
          <a:noFill/>
          <a:ln>
            <a:noFill/>
          </a:ln>
        </p:spPr>
      </p:pic>
      <p:sp>
        <p:nvSpPr>
          <p:cNvPr id="84" name="Google Shape;84;p17"/>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i"/>
              <a:t>WAVE ENERGY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descr="Unlimited Clean Energy with The Wavestar machine. Harness the Power of Wave Energy with the World’s Strongest Wave Power Concept. Oceans cover more than 70% of Earth’s surface and ocean waves carry enormous power. By utilizing the largest source of untapped clean energy, it could supply a substantial part of the world’s electricity. Wave energy is more predictable compared to wind power, the waves come and go slowly and can be forecasted 24 hours ahead. Also the production continues 6-8 hours after the wind settles. This makes wave energy an ideal complement for wind turbines and could satisfy the continuously increasing demand for renewable energy in the grid. &#10;&#10;The concept was invented by sailing enthusiasts Niels and Keld Hansen in 2000. The challenge was to create a regular output of energy from ocean swells and waves that are 5-10 seconds apart. This was achieved with a row of half-submerged buoys, which rise and fall in turn as the wave passes, forming the iconic part of Wavestar’s design. This allows energy to be continually produced despite waves being periodic.&#10;&#10;The machine’s unique storm protection system, one of the many patented aspects of the design, guarantees the machine’s sea survivability and represents a real milestone in the development of wave energy machines. Wave energy will play a crucial role in securing our energy future, but only machines that can withstand the strongest storms will survive.&#10;&#10;Environmental issues demand swift diversification to multiple renewable sources in order for us to fulfill our future energy needs. Wavestar will work in harmony with other clean energy methods to support the alternative energy movement and ensure a continuous supply of clean energy. Imagine what we can do together.&#10;&#10;Music: Svadhisthana (Dance Mix) by Dhruva Aliman&#10;https://dhruvaaliman.bandcamp.com/album/hello-moon&#10;http://www.dhruvaaliman.com/" id="89" name="Google Shape;89;p18" title="Ocean Power Plant Generates Energy From Waves - Unlimited Cheap Clean Electricity">
            <a:hlinkClick r:id="rId3"/>
          </p:cNvPr>
          <p:cNvPicPr preferRelativeResize="0"/>
          <p:nvPr/>
        </p:nvPicPr>
        <p:blipFill>
          <a:blip r:embed="rId4">
            <a:alphaModFix/>
          </a:blip>
          <a:stretch>
            <a:fillRect/>
          </a:stretch>
        </p:blipFill>
        <p:spPr>
          <a:xfrm>
            <a:off x="0" y="-800100"/>
            <a:ext cx="9144000" cy="674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9"/>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Wave energy</a:t>
            </a:r>
            <a:endParaRPr/>
          </a:p>
        </p:txBody>
      </p:sp>
      <p:sp>
        <p:nvSpPr>
          <p:cNvPr id="95" name="Google Shape;95;p19"/>
          <p:cNvSpPr txBox="1"/>
          <p:nvPr>
            <p:ph idx="1" type="body"/>
          </p:nvPr>
        </p:nvSpPr>
        <p:spPr>
          <a:xfrm>
            <a:off x="233900" y="694625"/>
            <a:ext cx="8520600" cy="3996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Char char="●"/>
            </a:pPr>
            <a:r>
              <a:rPr lang="fi" sz="2400">
                <a:solidFill>
                  <a:srgbClr val="FFFFFF"/>
                </a:solidFill>
              </a:rPr>
              <a:t>Waves c</a:t>
            </a:r>
            <a:r>
              <a:rPr lang="fi" sz="2400">
                <a:solidFill>
                  <a:srgbClr val="FFFFFF"/>
                </a:solidFill>
              </a:rPr>
              <a:t>aused by wind</a:t>
            </a:r>
            <a:endParaRPr sz="2400">
              <a:solidFill>
                <a:srgbClr val="FFFFFF"/>
              </a:solidFill>
            </a:endParaRPr>
          </a:p>
          <a:p>
            <a:pPr indent="-381000" lvl="1" marL="914400" rtl="0" algn="l">
              <a:spcBef>
                <a:spcPts val="0"/>
              </a:spcBef>
              <a:spcAft>
                <a:spcPts val="0"/>
              </a:spcAft>
              <a:buClr>
                <a:srgbClr val="FFFFFF"/>
              </a:buClr>
              <a:buSzPts val="2400"/>
              <a:buChar char="○"/>
            </a:pPr>
            <a:r>
              <a:rPr lang="fi" sz="2400">
                <a:solidFill>
                  <a:srgbClr val="FFFFFF"/>
                </a:solidFill>
              </a:rPr>
              <a:t>creates kinetic energy</a:t>
            </a:r>
            <a:endParaRPr sz="2400">
              <a:solidFill>
                <a:srgbClr val="FFFFFF"/>
              </a:solidFill>
            </a:endParaRPr>
          </a:p>
          <a:p>
            <a:pPr indent="-381000" lvl="0" marL="457200" rtl="0" algn="l">
              <a:spcBef>
                <a:spcPts val="0"/>
              </a:spcBef>
              <a:spcAft>
                <a:spcPts val="0"/>
              </a:spcAft>
              <a:buClr>
                <a:srgbClr val="FFFFFF"/>
              </a:buClr>
              <a:buSzPts val="2400"/>
              <a:buChar char="●"/>
            </a:pPr>
            <a:r>
              <a:rPr lang="fi" sz="2400">
                <a:solidFill>
                  <a:srgbClr val="FFFFFF"/>
                </a:solidFill>
              </a:rPr>
              <a:t>Still on a developmental phase</a:t>
            </a:r>
            <a:endParaRPr sz="2400">
              <a:solidFill>
                <a:srgbClr val="FFFFFF"/>
              </a:solidFill>
            </a:endParaRPr>
          </a:p>
          <a:p>
            <a:pPr indent="-381000" lvl="0" marL="457200" rtl="0" algn="l">
              <a:spcBef>
                <a:spcPts val="0"/>
              </a:spcBef>
              <a:spcAft>
                <a:spcPts val="0"/>
              </a:spcAft>
              <a:buClr>
                <a:srgbClr val="FFFFFF"/>
              </a:buClr>
              <a:buSzPts val="2400"/>
              <a:buChar char="●"/>
            </a:pPr>
            <a:r>
              <a:rPr lang="fi" sz="2400">
                <a:solidFill>
                  <a:srgbClr val="FFFFFF"/>
                </a:solidFill>
              </a:rPr>
              <a:t>The oceans have incredibly big energy potential</a:t>
            </a:r>
            <a:endParaRPr sz="2400">
              <a:solidFill>
                <a:srgbClr val="FFFFFF"/>
              </a:solidFill>
            </a:endParaRPr>
          </a:p>
          <a:p>
            <a:pPr indent="-381000" lvl="0" marL="457200" rtl="0" algn="l">
              <a:spcBef>
                <a:spcPts val="0"/>
              </a:spcBef>
              <a:spcAft>
                <a:spcPts val="0"/>
              </a:spcAft>
              <a:buClr>
                <a:srgbClr val="FFFFFF"/>
              </a:buClr>
              <a:buSzPts val="2400"/>
              <a:buChar char="●"/>
            </a:pPr>
            <a:r>
              <a:rPr lang="fi" sz="2400">
                <a:solidFill>
                  <a:srgbClr val="FFFFFF"/>
                </a:solidFill>
              </a:rPr>
              <a:t>United Kingdom is the leader researching and developing wave energy</a:t>
            </a:r>
            <a:endParaRPr sz="2400">
              <a:solidFill>
                <a:srgbClr val="FFFFFF"/>
              </a:solidFill>
            </a:endParaRPr>
          </a:p>
          <a:p>
            <a:pPr indent="-381000" lvl="0" marL="457200" rtl="0" algn="l">
              <a:spcBef>
                <a:spcPts val="0"/>
              </a:spcBef>
              <a:spcAft>
                <a:spcPts val="0"/>
              </a:spcAft>
              <a:buClr>
                <a:srgbClr val="FFFFFF"/>
              </a:buClr>
              <a:buSzPts val="2400"/>
              <a:buChar char="●"/>
            </a:pPr>
            <a:r>
              <a:rPr lang="fi" sz="2400">
                <a:solidFill>
                  <a:srgbClr val="FFFFFF"/>
                </a:solidFill>
              </a:rPr>
              <a:t>Best area to collect wave energy in Europe is the Western coast. </a:t>
            </a:r>
            <a:endParaRPr sz="2400">
              <a:solidFill>
                <a:srgbClr val="FFFFFF"/>
              </a:solidFill>
            </a:endParaRPr>
          </a:p>
          <a:p>
            <a:pPr indent="-381000" lvl="1" marL="914400" rtl="0" algn="l">
              <a:spcBef>
                <a:spcPts val="0"/>
              </a:spcBef>
              <a:spcAft>
                <a:spcPts val="0"/>
              </a:spcAft>
              <a:buClr>
                <a:srgbClr val="FFFFFF"/>
              </a:buClr>
              <a:buSzPts val="2400"/>
              <a:buChar char="○"/>
            </a:pPr>
            <a:r>
              <a:rPr lang="fi" sz="2400">
                <a:solidFill>
                  <a:srgbClr val="FFFFFF"/>
                </a:solidFill>
              </a:rPr>
              <a:t>Big waves, strong wind</a:t>
            </a:r>
            <a:endParaRPr sz="2400">
              <a:solidFill>
                <a:srgbClr val="FFFFFF"/>
              </a:solidFill>
            </a:endParaRPr>
          </a:p>
          <a:p>
            <a:pPr indent="0" lvl="0" marL="457200" rtl="0" algn="l">
              <a:spcBef>
                <a:spcPts val="1600"/>
              </a:spcBef>
              <a:spcAft>
                <a:spcPts val="0"/>
              </a:spcAft>
              <a:buNone/>
            </a:pPr>
            <a:r>
              <a:t/>
            </a:r>
            <a:endParaRPr sz="2400"/>
          </a:p>
          <a:p>
            <a:pPr indent="0" lvl="0" marL="457200" rtl="0" algn="l">
              <a:spcBef>
                <a:spcPts val="1600"/>
              </a:spcBef>
              <a:spcAft>
                <a:spcPts val="0"/>
              </a:spcAft>
              <a:buNone/>
            </a:pPr>
            <a:r>
              <a:t/>
            </a:r>
            <a:endParaRPr sz="2400"/>
          </a:p>
          <a:p>
            <a:pPr indent="0" lvl="0" marL="457200" rtl="0" algn="l">
              <a:spcBef>
                <a:spcPts val="1600"/>
              </a:spcBef>
              <a:spcAft>
                <a:spcPts val="1600"/>
              </a:spcAft>
              <a:buNone/>
            </a:pPr>
            <a:r>
              <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Google Shape;100;p20"/>
          <p:cNvPicPr preferRelativeResize="0"/>
          <p:nvPr/>
        </p:nvPicPr>
        <p:blipFill>
          <a:blip r:embed="rId3">
            <a:alphaModFix/>
          </a:blip>
          <a:stretch>
            <a:fillRect/>
          </a:stretch>
        </p:blipFill>
        <p:spPr>
          <a:xfrm>
            <a:off x="0" y="376038"/>
            <a:ext cx="4391425" cy="4391425"/>
          </a:xfrm>
          <a:prstGeom prst="rect">
            <a:avLst/>
          </a:prstGeom>
          <a:noFill/>
          <a:ln>
            <a:noFill/>
          </a:ln>
        </p:spPr>
      </p:pic>
      <p:pic>
        <p:nvPicPr>
          <p:cNvPr descr="Aiheeseen liittyvä kuva" id="101" name="Google Shape;101;p20"/>
          <p:cNvPicPr preferRelativeResize="0"/>
          <p:nvPr/>
        </p:nvPicPr>
        <p:blipFill>
          <a:blip r:embed="rId4">
            <a:alphaModFix/>
          </a:blip>
          <a:stretch>
            <a:fillRect/>
          </a:stretch>
        </p:blipFill>
        <p:spPr>
          <a:xfrm>
            <a:off x="4391425" y="588838"/>
            <a:ext cx="4721200" cy="3965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id="106" name="Google Shape;106;p21"/>
          <p:cNvPicPr preferRelativeResize="0"/>
          <p:nvPr/>
        </p:nvPicPr>
        <p:blipFill>
          <a:blip r:embed="rId3">
            <a:alphaModFix amt="32000"/>
          </a:blip>
          <a:stretch>
            <a:fillRect/>
          </a:stretch>
        </p:blipFill>
        <p:spPr>
          <a:xfrm>
            <a:off x="763525" y="0"/>
            <a:ext cx="7734572" cy="5143501"/>
          </a:xfrm>
          <a:prstGeom prst="rect">
            <a:avLst/>
          </a:prstGeom>
          <a:noFill/>
          <a:ln>
            <a:noFill/>
          </a:ln>
        </p:spPr>
      </p:pic>
      <p:sp>
        <p:nvSpPr>
          <p:cNvPr id="107" name="Google Shape;107;p21"/>
          <p:cNvSpPr txBox="1"/>
          <p:nvPr>
            <p:ph type="title"/>
          </p:nvPr>
        </p:nvSpPr>
        <p:spPr>
          <a:xfrm>
            <a:off x="64590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i"/>
              <a:t>TIDAL ENERGY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